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5" r:id="rId4"/>
    <p:sldId id="305" r:id="rId5"/>
    <p:sldId id="306" r:id="rId6"/>
    <p:sldId id="310" r:id="rId7"/>
    <p:sldId id="311" r:id="rId8"/>
    <p:sldId id="314" r:id="rId9"/>
    <p:sldId id="316" r:id="rId10"/>
    <p:sldId id="318" r:id="rId11"/>
    <p:sldId id="298" r:id="rId12"/>
    <p:sldId id="302" r:id="rId13"/>
    <p:sldId id="319" r:id="rId14"/>
    <p:sldId id="320" r:id="rId15"/>
    <p:sldId id="338" r:id="rId16"/>
    <p:sldId id="29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4704" autoAdjust="0"/>
  </p:normalViewPr>
  <p:slideViewPr>
    <p:cSldViewPr>
      <p:cViewPr varScale="1">
        <p:scale>
          <a:sx n="69" d="100"/>
          <a:sy n="69" d="100"/>
        </p:scale>
        <p:origin x="-11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C7183-1D7D-4343-88E8-C5C0EB3D8FBB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84DC3-63F4-4F7B-BCEA-4C030D0FF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7A704-9F1C-4FD3-85D1-57AF2D7FD0E8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FB8C-BBFF-4397-A51C-1E92596422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1426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Совет. Добавьте сюда свои заметки докладчика.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noProof="0" dirty="0" smtClean="0"/>
              <a:t> таким образом Описание класса двигательных нарушений доступно для понимания широкого круга специалистов и важно для родителей , часто задающих вопрос о тяжести ДЦП . Знание класса по </a:t>
            </a:r>
            <a:r>
              <a:rPr lang="ru-RU" noProof="0" dirty="0" err="1" smtClean="0"/>
              <a:t>джимфисиэс</a:t>
            </a:r>
            <a:r>
              <a:rPr lang="ru-RU" noProof="0" dirty="0" smtClean="0"/>
              <a:t> помогает нам ориентировать </a:t>
            </a:r>
            <a:r>
              <a:rPr lang="ru-RU" noProof="0" dirty="0" err="1" smtClean="0"/>
              <a:t>роднЫных</a:t>
            </a:r>
            <a:r>
              <a:rPr lang="ru-RU" noProof="0" dirty="0" smtClean="0"/>
              <a:t> пациентов на реально </a:t>
            </a:r>
            <a:r>
              <a:rPr lang="ru-RU" noProof="0" dirty="0" err="1" smtClean="0"/>
              <a:t>доСмтижимые</a:t>
            </a:r>
            <a:r>
              <a:rPr lang="ru-RU" noProof="0" dirty="0" smtClean="0"/>
              <a:t> результаты терапии, что является залогом продуктивного взаимодействия и позитивного восприятия эффекта, достигнутого в результате лечения.</a:t>
            </a:r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339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/>
            <a:fld id="{D80A4771-C6EF-4B99-81F4-D30BE4E017A0}" type="datetimeFigureOut">
              <a:rPr lang="en-US" smtClean="0"/>
              <a:pPr algn="r"/>
              <a:t>11/20/2018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-459432"/>
            <a:ext cx="8100392" cy="731743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«Новокузнецкий детский клинический психоневрологический санаторий»</a:t>
            </a:r>
            <a:br>
              <a:rPr lang="ru-RU" sz="2000" dirty="0" smtClean="0"/>
            </a:br>
            <a:r>
              <a:rPr lang="ru-RU" sz="2000" dirty="0" smtClean="0"/>
              <a:t>заведующая отделением, врач-невролог Валуева И.В.  </a:t>
            </a:r>
            <a:endParaRPr lang="ru-RU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005064"/>
            <a:ext cx="7406640" cy="17526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Оценка глобальных моторных функций у детей с  детским церебральным параличом </a:t>
            </a:r>
            <a:endParaRPr lang="ru-RU" sz="3200" b="1" dirty="0"/>
          </a:p>
        </p:txBody>
      </p:sp>
      <p:pic>
        <p:nvPicPr>
          <p:cNvPr id="4" name="Object 4" descr="npo0000b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2" y="0"/>
            <a:ext cx="4859338" cy="3429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admin\Desktop\Картинка 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63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>
            <a:off x="971600" y="620688"/>
            <a:ext cx="76685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latin typeface="Arial" panose="020B0604020202020204" pitchFamily="34" charset="0"/>
              </a:rPr>
              <a:t>Определение класса по </a:t>
            </a:r>
            <a:r>
              <a:rPr lang="en-US" sz="2000" dirty="0" smtClean="0">
                <a:latin typeface="Arial" panose="020B0604020202020204" pitchFamily="34" charset="0"/>
              </a:rPr>
              <a:t>GMFCS</a:t>
            </a:r>
            <a:r>
              <a:rPr lang="ru-RU" sz="2000" dirty="0" smtClean="0">
                <a:latin typeface="Arial" panose="020B0604020202020204" pitchFamily="34" charset="0"/>
              </a:rPr>
              <a:t> позволяет грамотно расставить приоритеты реабилитации:</a:t>
            </a:r>
          </a:p>
          <a:p>
            <a:pPr>
              <a:defRPr/>
            </a:pPr>
            <a:endParaRPr lang="ru-RU" sz="2000" dirty="0" smtClean="0">
              <a:latin typeface="Arial" panose="020B0604020202020204" pitchFamily="34" charset="0"/>
            </a:endParaRPr>
          </a:p>
          <a:p>
            <a:pPr>
              <a:defRPr/>
            </a:pPr>
            <a:endParaRPr lang="ru-RU" sz="2000" dirty="0" smtClean="0">
              <a:latin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2000" dirty="0" smtClean="0">
                <a:latin typeface="Arial" panose="020B0604020202020204" pitchFamily="34" charset="0"/>
              </a:rPr>
              <a:t>Улучшение  ходьбы и функции  </a:t>
            </a:r>
          </a:p>
          <a:p>
            <a:pPr>
              <a:defRPr/>
            </a:pPr>
            <a:r>
              <a:rPr lang="ru-RU" sz="2000" dirty="0" smtClean="0">
                <a:latin typeface="Arial" panose="020B0604020202020204" pitchFamily="34" charset="0"/>
              </a:rPr>
              <a:t>(</a:t>
            </a:r>
            <a:r>
              <a:rPr lang="en-US" sz="2000" dirty="0" smtClean="0">
                <a:latin typeface="Arial" panose="020B0604020202020204" pitchFamily="34" charset="0"/>
              </a:rPr>
              <a:t>GMFCS</a:t>
            </a:r>
            <a:r>
              <a:rPr lang="ru-RU" sz="2000" dirty="0" smtClean="0">
                <a:latin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</a:rPr>
              <a:t>I </a:t>
            </a:r>
            <a:r>
              <a:rPr lang="ru-RU" sz="2000" dirty="0" smtClean="0">
                <a:latin typeface="Arial" panose="020B0604020202020204" pitchFamily="34" charset="0"/>
              </a:rPr>
              <a:t>- </a:t>
            </a:r>
            <a:r>
              <a:rPr lang="en-US" sz="2000" dirty="0" smtClean="0">
                <a:latin typeface="Arial" panose="020B0604020202020204" pitchFamily="34" charset="0"/>
              </a:rPr>
              <a:t>III</a:t>
            </a:r>
            <a:r>
              <a:rPr lang="ru-RU" sz="2000" dirty="0" smtClean="0">
                <a:latin typeface="Arial" panose="020B0604020202020204" pitchFamily="34" charset="0"/>
              </a:rPr>
              <a:t> );</a:t>
            </a:r>
          </a:p>
          <a:p>
            <a:pPr>
              <a:buFontTx/>
              <a:buChar char="-"/>
              <a:defRPr/>
            </a:pPr>
            <a:endParaRPr lang="ru-RU" sz="2000" dirty="0" smtClean="0">
              <a:latin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ru-RU" sz="2000" dirty="0" smtClean="0">
              <a:latin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2000" dirty="0" smtClean="0">
                <a:latin typeface="Arial" panose="020B0604020202020204" pitchFamily="34" charset="0"/>
              </a:rPr>
              <a:t>Коррекция позы,  профилактика контрактур </a:t>
            </a:r>
          </a:p>
          <a:p>
            <a:pPr>
              <a:defRPr/>
            </a:pPr>
            <a:r>
              <a:rPr lang="ru-RU" sz="2000" dirty="0" smtClean="0">
                <a:latin typeface="Arial" panose="020B0604020202020204" pitchFamily="34" charset="0"/>
              </a:rPr>
              <a:t>(</a:t>
            </a:r>
            <a:r>
              <a:rPr lang="en-US" sz="2000" dirty="0" smtClean="0">
                <a:latin typeface="Arial" panose="020B0604020202020204" pitchFamily="34" charset="0"/>
              </a:rPr>
              <a:t>GMFCS III </a:t>
            </a:r>
            <a:r>
              <a:rPr lang="ru-RU" sz="2000" dirty="0" smtClean="0">
                <a:latin typeface="Arial" panose="020B0604020202020204" pitchFamily="34" charset="0"/>
              </a:rPr>
              <a:t>–</a:t>
            </a:r>
            <a:r>
              <a:rPr lang="en-US" sz="2000" dirty="0" smtClean="0">
                <a:latin typeface="Arial" panose="020B0604020202020204" pitchFamily="34" charset="0"/>
              </a:rPr>
              <a:t>V</a:t>
            </a:r>
            <a:r>
              <a:rPr lang="ru-RU" sz="2000" dirty="0" smtClean="0">
                <a:latin typeface="Arial" panose="020B0604020202020204" pitchFamily="34" charset="0"/>
              </a:rPr>
              <a:t>)</a:t>
            </a:r>
          </a:p>
          <a:p>
            <a:pPr>
              <a:buFontTx/>
              <a:buChar char="-"/>
              <a:defRPr/>
            </a:pPr>
            <a:endParaRPr lang="ru-RU" sz="2000" dirty="0" smtClean="0">
              <a:latin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ru-RU" sz="2000" dirty="0" smtClean="0">
              <a:latin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ru-RU" sz="2000" dirty="0" smtClean="0">
              <a:latin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2000" dirty="0" smtClean="0">
                <a:latin typeface="Arial" panose="020B0604020202020204" pitchFamily="34" charset="0"/>
              </a:rPr>
              <a:t>Уменьшения выраженности болевого синдрома и / или дискомфорта, а также облегчения ухода за пациентом (</a:t>
            </a:r>
            <a:r>
              <a:rPr lang="en-US" sz="2000" dirty="0" smtClean="0">
                <a:latin typeface="Arial" panose="020B0604020202020204" pitchFamily="34" charset="0"/>
              </a:rPr>
              <a:t>GMFCS</a:t>
            </a:r>
            <a:r>
              <a:rPr lang="ru-RU" sz="2000" dirty="0" smtClean="0">
                <a:latin typeface="Arial" panose="020B0604020202020204" pitchFamily="34" charset="0"/>
              </a:rPr>
              <a:t>  </a:t>
            </a:r>
            <a:r>
              <a:rPr lang="en-US" sz="2000" dirty="0" smtClean="0">
                <a:latin typeface="Arial" panose="020B0604020202020204" pitchFamily="34" charset="0"/>
              </a:rPr>
              <a:t>V</a:t>
            </a:r>
            <a:r>
              <a:rPr lang="ru-RU" sz="2000" dirty="0" smtClean="0">
                <a:latin typeface="Arial" panose="020B0604020202020204" pitchFamily="34" charset="0"/>
              </a:rPr>
              <a:t>).</a:t>
            </a:r>
            <a:endParaRPr lang="ru-RU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680"/>
            <a:ext cx="3000396" cy="328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43608" y="1412776"/>
            <a:ext cx="4752528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настоящее время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GMFCS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является общепринятым мировым стандартом оценки  функциональных возможностей ребенка с ДЦП, его потребностей во вспомогательном реабилитационном оборудовании и средствах передвижения.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ru-RU" dirty="0">
                <a:latin typeface="Arial" pitchFamily="34" charset="0"/>
                <a:cs typeface="Arial" pitchFamily="34" charset="0"/>
              </a:rPr>
              <a:t>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admin\Desktop\Картинка 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8072462" cy="6772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admin\Desktop\Картинка 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7625"/>
            <a:ext cx="8072462" cy="6810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admin\Desktop\Картинка 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8072462" cy="677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kst38903\Desktop\f5b4ba58e0f43b1703f6a5909b3fbffd.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4500594" cy="3280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8100392" cy="1215008"/>
          </a:xfrm>
        </p:spPr>
        <p:txBody>
          <a:bodyPr>
            <a:normAutofit/>
          </a:bodyPr>
          <a:lstStyle/>
          <a:p>
            <a:r>
              <a:rPr lang="ru-RU" sz="4400" kern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БЛАГОДАРЮ ЗА ВНИМАНИЕ!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Детский церебральный паралич</a:t>
            </a:r>
            <a:b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группа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постоянно присутствующих расстройств движения и поддержания позы, вызванных не прогрессирующим поражением развивающегося мозга плода или новорожденного и ограничивающих функциональную активность. Моторные нарушения при церебральных параличах часто сопровождаются сенсорными дефектами, нарушениями когнитивных и коммуникативных функций, судорожными приступами и поведенческими нарушениями. Определяющим синдромом клинических нарушений при  церебральном параличе является синдром двигательных расстройств.</a:t>
            </a: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Мэриленд, США,  2004 г.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1187624" y="1196752"/>
            <a:ext cx="749751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	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Для того чтобы иметь возможность оценить общее двигательное развитие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ребенка была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предложена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«Система оценки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глобальных моторных функций (Gross Motor Function Classification System –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GMFCS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). Разработана в 1997г проф. Робертом Палисано из Канадского университета МакМастер.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>
              <a:spcBef>
                <a:spcPts val="1200"/>
              </a:spcBef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Было показано, что эта шкала является достоверным, надежным и воспроизводимым методом клинической оценки и позволяет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классифицировать и прогнозировать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развитие двигательных функций у детей с ДЦП в разных возрастах.</a:t>
            </a:r>
          </a:p>
          <a:p>
            <a:pPr algn="just">
              <a:spcBef>
                <a:spcPts val="12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404664"/>
            <a:ext cx="77066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Шкала глобальных моторных функций –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GMFCS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артин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428736"/>
            <a:ext cx="7785516" cy="5246366"/>
          </a:xfrm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  <a:t>Шкала глобальных моторных функций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2976" y="157161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342900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507207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III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5008" y="185736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8" y="407194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fhnbyrf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85728"/>
            <a:ext cx="8143900" cy="5751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Картинка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esktop\Картинка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dmin\Desktop\Картинка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dmin\Desktop\Картинка 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082295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10082295</Template>
  <TotalTime>0</TotalTime>
  <Words>252</Words>
  <Application>Microsoft Office PowerPoint</Application>
  <PresentationFormat>Экран (4:3)</PresentationFormat>
  <Paragraphs>40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10082295</vt:lpstr>
      <vt:lpstr>«Новокузнецкий детский клинический психоневрологический санаторий» заведующая отделением, врач-невролог Валуева И.В.  </vt:lpstr>
      <vt:lpstr>Детский церебральный паралич </vt:lpstr>
      <vt:lpstr>Слайд 3</vt:lpstr>
      <vt:lpstr>Шкала глобальных моторных функций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2017-05-26T06:54:47Z</dcterms:created>
  <dcterms:modified xsi:type="dcterms:W3CDTF">2018-11-20T07:43:50Z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1049</vt:lpwstr>
  </property>
  <property fmtid="{D5CDD505-2E9C-101B-9397-08002B2CF9AE}" pid="3" name="_TemplateID">
    <vt:lpwstr>TC100822951049</vt:lpwstr>
  </property>
</Properties>
</file>